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833" r:id="rId5"/>
  </p:sldMasterIdLst>
  <p:notesMasterIdLst>
    <p:notesMasterId r:id="rId35"/>
  </p:notesMasterIdLst>
  <p:sldIdLst>
    <p:sldId id="2147483164" r:id="rId6"/>
    <p:sldId id="2147483184" r:id="rId7"/>
    <p:sldId id="262" r:id="rId8"/>
    <p:sldId id="264" r:id="rId9"/>
    <p:sldId id="265" r:id="rId10"/>
    <p:sldId id="266" r:id="rId11"/>
    <p:sldId id="267" r:id="rId12"/>
    <p:sldId id="274" r:id="rId13"/>
    <p:sldId id="268" r:id="rId14"/>
    <p:sldId id="275" r:id="rId15"/>
    <p:sldId id="5294" r:id="rId16"/>
    <p:sldId id="299" r:id="rId17"/>
    <p:sldId id="306" r:id="rId18"/>
    <p:sldId id="5303" r:id="rId19"/>
    <p:sldId id="5305" r:id="rId20"/>
    <p:sldId id="4476" r:id="rId21"/>
    <p:sldId id="5296" r:id="rId22"/>
    <p:sldId id="5298" r:id="rId23"/>
    <p:sldId id="5299" r:id="rId24"/>
    <p:sldId id="5301" r:id="rId25"/>
    <p:sldId id="5300" r:id="rId26"/>
    <p:sldId id="4559" r:id="rId27"/>
    <p:sldId id="5306" r:id="rId28"/>
    <p:sldId id="270" r:id="rId29"/>
    <p:sldId id="272" r:id="rId30"/>
    <p:sldId id="271" r:id="rId31"/>
    <p:sldId id="2147483185" r:id="rId32"/>
    <p:sldId id="2147483187" r:id="rId33"/>
    <p:sldId id="2147483186" r:id="rId34"/>
  </p:sldIdLst>
  <p:sldSz cx="12192000" cy="6858000"/>
  <p:notesSz cx="7010400" cy="9296400"/>
  <p:embeddedFontLs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2" orient="horz" pos="2664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FB4114-6BE1-6949-A4E0-C95ACCC1C3B1}" name="Crystal Kallem" initials="" userId="S::crystal.kallem@pocp.com::cf198385-2c46-4200-97af-81ffa90ba811" providerId="AD"/>
  <p188:author id="{B4E91F57-4575-39C6-1247-3E33EA7CFF16}" name="Crystal Kallem" initials="CK" userId="S::crystal.kallem@ckconsultingllc.com::d0b49d48-d104-4cc9-a5a8-057dc311aeba" providerId="AD"/>
  <p188:author id="{13AA608C-18F5-9CD5-7F38-B06DDD59B843}" name="Guest User" initials="GU" userId="S::urn:spo:anon#2de5f567545df82bacb812e29d64652add563552d69fea97197e9963dd265113::" providerId="AD"/>
  <p188:author id="{F75CD995-BEB9-609C-5AA2-9F282FE27860}" name="Michele Galioto" initials="MG" userId="S::michele.galioto@pocp.com::166f4011-c300-4111-b6e8-58838df26dc7" providerId="AD"/>
  <p188:author id="{2C1768AA-E4C0-C584-A340-2B3F8FE75C5D}" name="Leslie Amoros" initials="" userId="S::leslie.amoros@pocp.com::feb29b94-f3f8-48e9-aee9-8cf49a642336" providerId="AD"/>
  <p188:author id="{485FF3D2-16CD-67B1-CB16-3EDCCBFAC87B}" name="Jocelyn Keegan" initials="JK" userId="S::jocelyn.keegan@pocp.com::1c79b783-4f44-4a01-a608-d390b403a403" providerId="AD"/>
  <p188:author id="{87E33CE1-988F-A09D-5926-B4B866B39288}" name="Alix Goss" initials="AG" userId="S::alix.goss@pocp.com::66981775-1c87-4ec0-9080-c2d94b58a85f" providerId="AD"/>
  <p188:author id="{51BC55F5-65B6-3272-E0A2-405AD7166879}" name="Yan Heras" initials="YH" userId="f2b1316761da924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Vanessa Candelora" initials="VC" lastIdx="3" clrIdx="6">
    <p:extLst>
      <p:ext uri="{19B8F6BF-5375-455C-9EA6-DF929625EA0E}">
        <p15:presenceInfo xmlns:p15="http://schemas.microsoft.com/office/powerpoint/2012/main" userId="Vanessa Candelora" providerId="None"/>
      </p:ext>
    </p:extLst>
  </p:cmAuthor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8" name="Guest User" initials="GU [2]" lastIdx="30" clrIdx="7">
    <p:extLst>
      <p:ext uri="{19B8F6BF-5375-455C-9EA6-DF929625EA0E}">
        <p15:presenceInfo xmlns:p15="http://schemas.microsoft.com/office/powerpoint/2012/main" userId="S::urn:spo:anon#4b16d5f1a5f512349c7f84a3a5afa89e699b93847f7f5764df98f2852b5f403c::" providerId="AD"/>
      </p:ext>
    </p:extLst>
  </p:cmAuthor>
  <p:cmAuthor id="2" name="Jocelyn Keegan" initials="JK" lastIdx="56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4" clrIdx="2">
    <p:extLst>
      <p:ext uri="{19B8F6BF-5375-455C-9EA6-DF929625EA0E}">
        <p15:presenceInfo xmlns:p15="http://schemas.microsoft.com/office/powerpoint/2012/main" userId="Kathy Moncelsi" providerId="None"/>
      </p:ext>
    </p:extLst>
  </p:cmAuthor>
  <p:cmAuthor id="4" name="Alix Goss" initials="AG" lastIdx="1" clrIdx="3">
    <p:extLst>
      <p:ext uri="{19B8F6BF-5375-455C-9EA6-DF929625EA0E}">
        <p15:presenceInfo xmlns:p15="http://schemas.microsoft.com/office/powerpoint/2012/main" userId="S::alix@imprado.com::48a8f9be-3a6f-4085-90cb-1a4a0cce6f59" providerId="AD"/>
      </p:ext>
    </p:extLst>
  </p:cmAuthor>
  <p:cmAuthor id="5" name="Jocelyn Keegan" initials="JK [2]" lastIdx="12" clrIdx="4">
    <p:extLst>
      <p:ext uri="{19B8F6BF-5375-455C-9EA6-DF929625EA0E}">
        <p15:presenceInfo xmlns:p15="http://schemas.microsoft.com/office/powerpoint/2012/main" userId="S::jocelyn.keegan@pocp.com::1c79b783-4f44-4a01-a608-d390b403a403" providerId="AD"/>
      </p:ext>
    </p:extLst>
  </p:cmAuthor>
  <p:cmAuthor id="6" name="Guest User" initials="GU" lastIdx="3" clrIdx="5">
    <p:extLst>
      <p:ext uri="{19B8F6BF-5375-455C-9EA6-DF929625EA0E}">
        <p15:presenceInfo xmlns:p15="http://schemas.microsoft.com/office/powerpoint/2012/main" userId="S::urn:spo:anon#9bf65f3cdd3c6e88b9646dad6aa4a9ebe37c124c18c13df3c5fda69c8a94c4f4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A91F24"/>
    <a:srgbClr val="51657F"/>
    <a:srgbClr val="042F52"/>
    <a:srgbClr val="EFB47F"/>
    <a:srgbClr val="677D9D"/>
    <a:srgbClr val="384049"/>
    <a:srgbClr val="E4E4E4"/>
    <a:srgbClr val="D6843C"/>
    <a:srgbClr val="D5A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83" autoAdjust="0"/>
    <p:restoredTop sz="86410" autoAdjust="0"/>
  </p:normalViewPr>
  <p:slideViewPr>
    <p:cSldViewPr snapToGrid="0">
      <p:cViewPr varScale="1">
        <p:scale>
          <a:sx n="97" d="100"/>
          <a:sy n="97" d="100"/>
        </p:scale>
        <p:origin x="234" y="90"/>
      </p:cViewPr>
      <p:guideLst>
        <p:guide pos="600"/>
        <p:guide orient="horz" pos="2664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866-46A8-979A-EDF6099D6DDE}"/>
              </c:ext>
            </c:extLst>
          </c:dPt>
          <c:dPt>
            <c:idx val="1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866-46A8-979A-EDF6099D6DDE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9866-46A8-979A-EDF6099D6DDE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9866-46A8-979A-EDF6099D6DDE}"/>
              </c:ext>
            </c:extLst>
          </c:dPt>
          <c:dPt>
            <c:idx val="4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6533-47D6-8233-068198BCA789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0-D81F-44A4-99C5-243C78A0C18A}"/>
              </c:ext>
            </c:extLst>
          </c:dPt>
          <c:dPt>
            <c:idx val="6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81F-44A4-99C5-243C78A0C18A}"/>
              </c:ext>
            </c:extLst>
          </c:dPt>
          <c:dLbls>
            <c:dLbl>
              <c:idx val="0"/>
              <c:layout>
                <c:manualLayout>
                  <c:x val="2.0836690659547713E-2"/>
                  <c:y val="1.33770574686815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66-46A8-979A-EDF6099D6DD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chemeClr val="accent3">
                          <a:lumMod val="7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866-46A8-979A-EDF6099D6DDE}"/>
                </c:ext>
              </c:extLst>
            </c:dLbl>
            <c:dLbl>
              <c:idx val="2"/>
              <c:layout>
                <c:manualLayout>
                  <c:x val="-1.0918489804604256E-2"/>
                  <c:y val="5.88849584629178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7030A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5528697756053"/>
                      <c:h val="0.218491938655131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866-46A8-979A-EDF6099D6DDE}"/>
                </c:ext>
              </c:extLst>
            </c:dLbl>
            <c:dLbl>
              <c:idx val="3"/>
              <c:layout>
                <c:manualLayout>
                  <c:x val="5.725327123860198E-2"/>
                  <c:y val="6.27440905688715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66-46A8-979A-EDF6099D6DDE}"/>
                </c:ext>
              </c:extLst>
            </c:dLbl>
            <c:dLbl>
              <c:idx val="4"/>
              <c:layout>
                <c:manualLayout>
                  <c:x val="-4.6303757021217341E-2"/>
                  <c:y val="3.56723288017527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3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60683152279368"/>
                      <c:h val="0.191834695678085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6533-47D6-8233-068198BCA789}"/>
                </c:ext>
              </c:extLst>
            </c:dLbl>
            <c:dLbl>
              <c:idx val="5"/>
              <c:layout>
                <c:manualLayout>
                  <c:x val="1.1710896389714042E-2"/>
                  <c:y val="-0.339863823914720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1F-44A4-99C5-243C78A0C18A}"/>
                </c:ext>
              </c:extLst>
            </c:dLbl>
            <c:dLbl>
              <c:idx val="6"/>
              <c:layout>
                <c:manualLayout>
                  <c:x val="-1.0409685679745815E-2"/>
                  <c:y val="-2.35290339633268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rgbClr val="C0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1F-44A4-99C5-243C78A0C1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chemeClr val="accen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Fully Classified (41)</c:v>
                </c:pt>
                <c:pt idx="1">
                  <c:v>Separate Procedure (42)</c:v>
                </c:pt>
                <c:pt idx="2">
                  <c:v>Not exact (53)</c:v>
                </c:pt>
                <c:pt idx="3">
                  <c:v>E/M (54)</c:v>
                </c:pt>
                <c:pt idx="4">
                  <c:v>Additional procedure (55)</c:v>
                </c:pt>
                <c:pt idx="5">
                  <c:v>Unlisted Procedure (60)</c:v>
                </c:pt>
                <c:pt idx="6">
                  <c:v>Unmappable (0)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0.13687628728988108</c:v>
                </c:pt>
                <c:pt idx="1">
                  <c:v>1.8811042455650788E-2</c:v>
                </c:pt>
                <c:pt idx="2">
                  <c:v>0.41844395721214539</c:v>
                </c:pt>
                <c:pt idx="3">
                  <c:v>8.8864527273935286E-3</c:v>
                </c:pt>
                <c:pt idx="4">
                  <c:v>3.4216995548468541E-2</c:v>
                </c:pt>
                <c:pt idx="5">
                  <c:v>0.22152182579230617</c:v>
                </c:pt>
                <c:pt idx="6">
                  <c:v>0.16124343897415455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7-1C4D-AE47-B1EE31F94D4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47C77669-599A-07CE-3DAA-95B2BC7E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>
            <a:extLst>
              <a:ext uri="{FF2B5EF4-FFF2-40B4-BE49-F238E27FC236}">
                <a16:creationId xmlns:a16="http://schemas.microsoft.com/office/drawing/2014/main" id="{0F89216F-A3E1-68C0-2D5A-0772F46BB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9" name="Google Shape;99;p1:notes">
            <a:extLst>
              <a:ext uri="{FF2B5EF4-FFF2-40B4-BE49-F238E27FC236}">
                <a16:creationId xmlns:a16="http://schemas.microsoft.com/office/drawing/2014/main" id="{01DBD98F-4EDB-B1F8-D358-4349A5CFC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52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also may be helpful is mapping CPT codes to areas-Other AMA products have hierarchy and various data attributes that help organize and navigate to informed code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91760-184D-4297-A576-8368A76F340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97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33E5F-3683-0140-832F-D6B972C1BC5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45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300" dirty="0"/>
              <a:t>Outstanding Workflow Questions</a:t>
            </a:r>
            <a:endParaRPr lang="en-US" sz="13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level of SNOMED concepts is likely to be mapped?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Sensitivity vs specificity in results – multiple outputs that capture the full range of possibilities or one code that may not be what’s billed?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91760-184D-4297-A576-8368A76F340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34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33E5F-3683-0140-832F-D6B972C1BC5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5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3294" y="3645567"/>
            <a:ext cx="6335882" cy="535531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FCB7F558-F3F2-2C71-4251-E98792B852FD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4763292" y="2733676"/>
            <a:ext cx="6335883" cy="911892"/>
          </a:xfrm>
          <a:prstGeom prst="rect">
            <a:avLst/>
          </a:prstGeom>
        </p:spPr>
        <p:txBody>
          <a:bodyPr anchor="b"/>
          <a:lstStyle>
            <a:lvl1pPr algn="r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PRESENTATION TITLE</a:t>
            </a:r>
          </a:p>
        </p:txBody>
      </p:sp>
      <p:sp>
        <p:nvSpPr>
          <p:cNvPr id="5" name="Google Shape;102;p19">
            <a:extLst>
              <a:ext uri="{FF2B5EF4-FFF2-40B4-BE49-F238E27FC236}">
                <a16:creationId xmlns:a16="http://schemas.microsoft.com/office/drawing/2014/main" id="{BC92C4EF-7C64-DA8F-F95C-01B769FB5E27}"/>
              </a:ext>
            </a:extLst>
          </p:cNvPr>
          <p:cNvSpPr txBox="1"/>
          <p:nvPr userDrawn="1"/>
        </p:nvSpPr>
        <p:spPr>
          <a:xfrm>
            <a:off x="2332645" y="1518170"/>
            <a:ext cx="879573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/>
            <a:r>
              <a:rPr lang="en-US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Strategy to Execution:</a:t>
            </a:r>
          </a:p>
          <a:p>
            <a:pPr lvl="0" algn="r"/>
            <a:r>
              <a:rPr lang="en-US" sz="1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Better Prior Authorization by Integrating Operations, FHIR and CMS-0057</a:t>
            </a:r>
            <a:endParaRPr lang="en-US" sz="1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F7FDD-131B-74EA-B910-B6EDCDE333D7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260114E-7EAB-81A6-5172-8B041FF30BBA}"/>
              </a:ext>
            </a:extLst>
          </p:cNvPr>
          <p:cNvSpPr txBox="1">
            <a:spLocks/>
          </p:cNvSpPr>
          <p:nvPr userDrawn="1"/>
        </p:nvSpPr>
        <p:spPr>
          <a:xfrm>
            <a:off x="5087919" y="6581429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</p:spTree>
    <p:extLst>
      <p:ext uri="{BB962C8B-B14F-4D97-AF65-F5344CB8AC3E}">
        <p14:creationId xmlns:p14="http://schemas.microsoft.com/office/powerpoint/2010/main" val="40709630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97209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694118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>
          <p15:clr>
            <a:srgbClr val="FBAE40"/>
          </p15:clr>
        </p15:guide>
        <p15:guide id="3" orient="horz" pos="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001374" y="6489700"/>
            <a:ext cx="98107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FE8E2-8837-C885-5A15-05673E5B1106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F95DE-ECDC-BB81-81D9-9B53C45DBECD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4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3226" y="4661755"/>
            <a:ext cx="10199329" cy="917003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91585" y="2382400"/>
            <a:ext cx="10190792" cy="21914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MA logo">
            <a:extLst>
              <a:ext uri="{FF2B5EF4-FFF2-40B4-BE49-F238E27FC236}">
                <a16:creationId xmlns:a16="http://schemas.microsoft.com/office/drawing/2014/main" id="{05F5A386-AEC8-E94D-88E5-3E2290BC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67" y="414528"/>
            <a:ext cx="176106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2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5FB6C3-CFDE-4C40-BE64-529A31BC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31C5F-4AD1-DAC9-D64D-8A9034C1F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870656-3364-A9A2-788C-377A036D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6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59902-25D4-9B48-874E-E1A3C84C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3A5970E-9FBC-F54F-8BB2-5D3D3E7F8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SzPct val="95000"/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2374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565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MA logo&#10;&#10;Physicians’ powerful ally in patient care">
            <a:extLst>
              <a:ext uri="{FF2B5EF4-FFF2-40B4-BE49-F238E27FC236}">
                <a16:creationId xmlns:a16="http://schemas.microsoft.com/office/drawing/2014/main" id="{7CE4D69E-57A6-4C47-A98E-D762EA1B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54" y="1921934"/>
            <a:ext cx="6265293" cy="26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4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solidFill>
                  <a:srgbClr val="CB915F"/>
                </a:solidFill>
              </a:rPr>
              <a:t>Section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784908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01424" y="6489700"/>
            <a:ext cx="58102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EB901-1488-2139-CEA4-36184AA8226B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0C86904-2559-0628-8373-A6E915EA57C8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 userDrawn="1">
          <p15:clr>
            <a:srgbClr val="FBAE40"/>
          </p15:clr>
        </p15:guide>
        <p15:guide id="3" orient="horz" pos="1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001374" y="6489700"/>
            <a:ext cx="98107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FE8E2-8837-C885-5A15-05673E5B1106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F95DE-ECDC-BB81-81D9-9B53C45DBECD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April 2025  </a:t>
            </a:r>
            <a:r>
              <a:rPr lang="en-CA" sz="800" dirty="0"/>
              <a:t>© 2025 </a:t>
            </a:r>
            <a:r>
              <a:rPr lang="en-CA" dirty="0"/>
              <a:t>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8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3293" y="2677278"/>
            <a:ext cx="6335882" cy="91189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accent1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  <p:sp>
        <p:nvSpPr>
          <p:cNvPr id="5" name="Google Shape;102;p19">
            <a:extLst>
              <a:ext uri="{FF2B5EF4-FFF2-40B4-BE49-F238E27FC236}">
                <a16:creationId xmlns:a16="http://schemas.microsoft.com/office/drawing/2014/main" id="{BC92C4EF-7C64-DA8F-F95C-01B769FB5E27}"/>
              </a:ext>
            </a:extLst>
          </p:cNvPr>
          <p:cNvSpPr txBox="1"/>
          <p:nvPr userDrawn="1"/>
        </p:nvSpPr>
        <p:spPr>
          <a:xfrm>
            <a:off x="2332645" y="1518170"/>
            <a:ext cx="879573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/>
            <a:r>
              <a:rPr lang="en-US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Strategy to Execution:</a:t>
            </a:r>
          </a:p>
          <a:p>
            <a:pPr lvl="0" algn="r"/>
            <a:r>
              <a:rPr lang="en-US" sz="1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Better Prior Authorization by Integrating Operations, FHIR and CMS-0057</a:t>
            </a:r>
            <a:endParaRPr lang="en-US" sz="1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F7FDD-131B-74EA-B910-B6EDCDE333D7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260114E-7EAB-81A6-5172-8B041FF30BBA}"/>
              </a:ext>
            </a:extLst>
          </p:cNvPr>
          <p:cNvSpPr txBox="1">
            <a:spLocks/>
          </p:cNvSpPr>
          <p:nvPr userDrawn="1"/>
        </p:nvSpPr>
        <p:spPr>
          <a:xfrm>
            <a:off x="5087919" y="6581429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F295D07-E05E-A8EC-4E16-09E687575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3293" y="3595969"/>
            <a:ext cx="6335882" cy="53553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56766579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solidFill>
                  <a:srgbClr val="CB915F"/>
                </a:solidFill>
              </a:rPr>
              <a:t>Section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3897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784908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01424" y="6489700"/>
            <a:ext cx="58102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EB901-1488-2139-CEA4-36184AA8226B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0C86904-2559-0628-8373-A6E915EA57C8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April 2025  </a:t>
            </a:r>
            <a:r>
              <a:rPr lang="en-CA" sz="800" dirty="0"/>
              <a:t>© 2025 HL7</a:t>
            </a:r>
            <a:r>
              <a:rPr lang="en-CA" dirty="0"/>
              <a:t>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674" r:id="rId2"/>
    <p:sldLayoutId id="2147483829" r:id="rId3"/>
    <p:sldLayoutId id="2147483676" r:id="rId4"/>
    <p:sldLayoutId id="2147483672" r:id="rId5"/>
    <p:sldLayoutId id="214748382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denis.casaubon@ama-assn.or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x.org/" TargetMode="External"/><Relationship Id="rId3" Type="http://schemas.openxmlformats.org/officeDocument/2006/relationships/hyperlink" Target="https://github.com/IHTSDO/snowstorm" TargetMode="External"/><Relationship Id="rId7" Type="http://schemas.openxmlformats.org/officeDocument/2006/relationships/hyperlink" Target="https://openconceptlab.org/" TargetMode="External"/><Relationship Id="rId2" Type="http://schemas.openxmlformats.org/officeDocument/2006/relationships/hyperlink" Target="https://github.com/HealthIntersections/fhirserver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ontoserver.csiro.au/site" TargetMode="External"/><Relationship Id="rId5" Type="http://schemas.openxmlformats.org/officeDocument/2006/relationships/hyperlink" Target="https://hapifhir.io/hapi-fhir/docs/server_jpa/terminology.html" TargetMode="External"/><Relationship Id="rId4" Type="http://schemas.openxmlformats.org/officeDocument/2006/relationships/hyperlink" Target="https://gitlab.com/elga-gmbh/term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41361A57-5D4E-5C2D-072C-E8D7DF29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15F1CC-CB24-F018-11BF-0AB37470BE33}"/>
              </a:ext>
            </a:extLst>
          </p:cNvPr>
          <p:cNvSpPr txBox="1"/>
          <p:nvPr/>
        </p:nvSpPr>
        <p:spPr>
          <a:xfrm>
            <a:off x="4741332" y="4752622"/>
            <a:ext cx="65136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Lloyd McKenzie, </a:t>
            </a:r>
            <a:r>
              <a:rPr lang="en-US" b="1" u="sng" dirty="0" err="1"/>
              <a:t>P.Eng</a:t>
            </a:r>
            <a:r>
              <a:rPr lang="en-US" dirty="0"/>
              <a:t> HL7 Da Vinci Project Deputy Technical Director, CRD IG Lead, and Chief Standards Officer, Dogwood Health Consulting</a:t>
            </a:r>
          </a:p>
          <a:p>
            <a:endParaRPr lang="en-US" dirty="0"/>
          </a:p>
          <a:p>
            <a:r>
              <a:rPr lang="en-US" b="1" u="sng" dirty="0"/>
              <a:t>Robert Dieterle</a:t>
            </a:r>
            <a:r>
              <a:rPr lang="en-US" dirty="0"/>
              <a:t> HL7 Da Vinci Project Sr. Advisor and Burden Reduction Lead, and CEO, </a:t>
            </a:r>
            <a:r>
              <a:rPr lang="en-US" dirty="0" err="1"/>
              <a:t>EnableCare</a:t>
            </a:r>
            <a:r>
              <a:rPr lang="en-US" dirty="0"/>
              <a:t> Group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A877347-B40D-F4D9-D2AC-76B089632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293" y="2677278"/>
            <a:ext cx="6335882" cy="911892"/>
          </a:xfrm>
        </p:spPr>
        <p:txBody>
          <a:bodyPr anchor="b"/>
          <a:lstStyle/>
          <a:p>
            <a:r>
              <a:rPr lang="en-CA" b="1">
                <a:solidFill>
                  <a:schemeClr val="accent1"/>
                </a:solidFill>
              </a:rPr>
              <a:t>Terminology Translation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710FF7B-1938-8218-089C-086A855CDD1A}"/>
              </a:ext>
            </a:extLst>
          </p:cNvPr>
          <p:cNvSpPr txBox="1">
            <a:spLocks/>
          </p:cNvSpPr>
          <p:nvPr/>
        </p:nvSpPr>
        <p:spPr>
          <a:xfrm>
            <a:off x="3162543" y="3595969"/>
            <a:ext cx="7936632" cy="535531"/>
          </a:xfrm>
          <a:prstGeom prst="rect">
            <a:avLst/>
          </a:prstGeom>
        </p:spPr>
        <p:txBody>
          <a:bodyPr anchor="t"/>
          <a:lstStyle>
            <a:lvl1pPr marL="0" indent="0" algn="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Mapping Clinical and Administrative Codes</a:t>
            </a:r>
          </a:p>
        </p:txBody>
      </p:sp>
    </p:spTree>
    <p:extLst>
      <p:ext uri="{BB962C8B-B14F-4D97-AF65-F5344CB8AC3E}">
        <p14:creationId xmlns:p14="http://schemas.microsoft.com/office/powerpoint/2010/main" val="422678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9D000AAE-9F89-21D1-3306-A27FA3B66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226" y="4661755"/>
            <a:ext cx="10199329" cy="1226089"/>
          </a:xfrm>
        </p:spPr>
        <p:txBody>
          <a:bodyPr>
            <a:normAutofit/>
          </a:bodyPr>
          <a:lstStyle/>
          <a:p>
            <a:r>
              <a:rPr lang="en-US" sz="1800"/>
              <a:t>Denis Casaubon, MBA</a:t>
            </a:r>
          </a:p>
          <a:p>
            <a:r>
              <a:rPr lang="en-US" sz="1800"/>
              <a:t>Product Management Director</a:t>
            </a:r>
          </a:p>
          <a:p>
            <a:r>
              <a:rPr lang="en-US" sz="1800"/>
              <a:t>Health Solutions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80AF33F-8067-6489-3777-0FE260E5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85" y="2382400"/>
            <a:ext cx="10190792" cy="2191493"/>
          </a:xfrm>
        </p:spPr>
        <p:txBody>
          <a:bodyPr/>
          <a:lstStyle/>
          <a:p>
            <a:r>
              <a:rPr lang="en-US"/>
              <a:t>Status of the </a:t>
            </a:r>
            <a:br>
              <a:rPr lang="en-US"/>
            </a:br>
            <a:r>
              <a:rPr lang="en-US"/>
              <a:t>AMA Terminology Mapping</a:t>
            </a:r>
          </a:p>
        </p:txBody>
      </p:sp>
    </p:spTree>
    <p:extLst>
      <p:ext uri="{BB962C8B-B14F-4D97-AF65-F5344CB8AC3E}">
        <p14:creationId xmlns:p14="http://schemas.microsoft.com/office/powerpoint/2010/main" val="138998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5D35C-5C89-7BAC-7338-CC6D4B13F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D546F-9044-0731-944D-A4B403F8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Maps Overview</a:t>
            </a:r>
          </a:p>
        </p:txBody>
      </p:sp>
    </p:spTree>
    <p:extLst>
      <p:ext uri="{BB962C8B-B14F-4D97-AF65-F5344CB8AC3E}">
        <p14:creationId xmlns:p14="http://schemas.microsoft.com/office/powerpoint/2010/main" val="157721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3EF45-463B-22AD-C574-05F2A3CF4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8FE9983-1E85-0B30-7665-F016F527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72"/>
            <a:ext cx="10515600" cy="1325033"/>
          </a:xfrm>
        </p:spPr>
        <p:txBody>
          <a:bodyPr/>
          <a:lstStyle/>
          <a:p>
            <a:r>
              <a:rPr lang="en-US" dirty="0"/>
              <a:t>SNOMED CT to CPT</a:t>
            </a:r>
            <a:r>
              <a:rPr lang="en-US" sz="2000" baseline="82000" dirty="0"/>
              <a:t>®</a:t>
            </a:r>
            <a:r>
              <a:rPr lang="en-US" dirty="0"/>
              <a:t> Map Scope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3533D2F-9F3F-7E8D-E3CF-B9E8C56F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477385"/>
            <a:ext cx="10684624" cy="480508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Maps SNOMED CT concepts (used in clinical documentation) to CPT codes (used for prior authorization, billing, public health reporting, etc.)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Intended as a resource that can be refined for various use cases and users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International and US Editions of SNOMED 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Concepts in the SNOMED CT Procedure (procedure) hierarchy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Excludes inactive concepts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minor exclusions (e.g., 12 concepts in Staff related procedure (procedure) hierarchy)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Annual release schedule has included the September US Edition release </a:t>
            </a:r>
          </a:p>
        </p:txBody>
      </p:sp>
    </p:spTree>
    <p:extLst>
      <p:ext uri="{BB962C8B-B14F-4D97-AF65-F5344CB8AC3E}">
        <p14:creationId xmlns:p14="http://schemas.microsoft.com/office/powerpoint/2010/main" val="78488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164E2-0544-7466-1751-F9B9956C3B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893B7C-0C44-D1D6-4BC4-74ADF8F1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860"/>
            <a:ext cx="10515600" cy="1325033"/>
          </a:xfrm>
        </p:spPr>
        <p:txBody>
          <a:bodyPr/>
          <a:lstStyle/>
          <a:p>
            <a:r>
              <a:rPr lang="en-US" dirty="0"/>
              <a:t>SNOMED CT to CPT</a:t>
            </a:r>
            <a:r>
              <a:rPr lang="en-US" baseline="30000"/>
              <a:t>®</a:t>
            </a:r>
            <a:r>
              <a:rPr lang="en-US" sz="3600" baseline="82000"/>
              <a:t> </a:t>
            </a:r>
            <a:r>
              <a:rPr lang="en-US" dirty="0"/>
              <a:t>Map Foundation (2023)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BED1E41-78E4-0C4F-2DF2-D3811B207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3872" y="1446188"/>
          <a:ext cx="11644256" cy="47333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1489">
                  <a:extLst>
                    <a:ext uri="{9D8B030D-6E8A-4147-A177-3AD203B41FA5}">
                      <a16:colId xmlns:a16="http://schemas.microsoft.com/office/drawing/2014/main" val="3358348141"/>
                    </a:ext>
                  </a:extLst>
                </a:gridCol>
                <a:gridCol w="10032767">
                  <a:extLst>
                    <a:ext uri="{9D8B030D-6E8A-4147-A177-3AD203B41FA5}">
                      <a16:colId xmlns:a16="http://schemas.microsoft.com/office/drawing/2014/main" val="4217352834"/>
                    </a:ext>
                  </a:extLst>
                </a:gridCol>
              </a:tblGrid>
              <a:tr h="4858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Rule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345625"/>
                  </a:ext>
                </a:extLst>
              </a:tr>
              <a:tr h="4747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Fully classified mapping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CPT code is exact match OR more general than SNOMED CT concept.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638734"/>
                  </a:ext>
                </a:extLst>
              </a:tr>
              <a:tr h="4288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“(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separate procedure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)” annotation.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514163"/>
                  </a:ext>
                </a:extLst>
              </a:tr>
              <a:tr h="6598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is not exact match, AND not more general than SNOMED CT concept AND not an Evaluation and Management (E&amp;M) code AND does not include “(separate procedure)” annotation.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188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is an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E&amp;M code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including add-on E&amp;M codes, AND more granular than the SNOMED CT concept.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879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code is not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 E&amp;M code AND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“(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separately in addition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code for primary procedure)” annotation. (To Fully classify may require additional information).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3844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code is an 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Unlisted procedure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(ULP) because no specific CPT code exists. SNOMED CT concept meets criteria for specificity, (e.g., anatomical site, method, approach), but there is no candidate CPT code available.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7994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Unmappable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SNOMED CT concept has insufficient information (e.g., anatomical site, method, approach, granularity of subtypes), to identify a target CPT code.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94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75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54A0F-B7CB-7433-158C-45DF1F9E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77FA0-AA9D-EE50-1AD3-E04963A69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433BD-FF2E-060F-28C6-0298EFDB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052"/>
            <a:ext cx="11157436" cy="1325033"/>
          </a:xfrm>
        </p:spPr>
        <p:txBody>
          <a:bodyPr/>
          <a:lstStyle/>
          <a:p>
            <a:r>
              <a:rPr lang="en-US" dirty="0"/>
              <a:t>Example Mapping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75C4E-EF6D-D86B-59B2-D366B3E6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39" y="1234813"/>
            <a:ext cx="2196884" cy="583175"/>
          </a:xfrm>
        </p:spPr>
        <p:txBody>
          <a:bodyPr vert="horz" lIns="121920" tIns="60960" rIns="121920" bIns="6096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SNOMED CT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5250440-E70C-AE50-862F-0471699002A0}"/>
              </a:ext>
            </a:extLst>
          </p:cNvPr>
          <p:cNvSpPr txBox="1">
            <a:spLocks/>
          </p:cNvSpPr>
          <p:nvPr/>
        </p:nvSpPr>
        <p:spPr>
          <a:xfrm>
            <a:off x="196363" y="1892149"/>
            <a:ext cx="3047351" cy="4518276"/>
          </a:xfrm>
          <a:prstGeom prst="rect">
            <a:avLst/>
          </a:prstGeom>
          <a:solidFill>
            <a:srgbClr val="00A8E3"/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for cleft palate (procedure)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249848005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C5096DF-FB3F-8129-89BB-234055111CA0}"/>
              </a:ext>
            </a:extLst>
          </p:cNvPr>
          <p:cNvSpPr txBox="1">
            <a:spLocks/>
          </p:cNvSpPr>
          <p:nvPr/>
        </p:nvSpPr>
        <p:spPr>
          <a:xfrm>
            <a:off x="3378467" y="1900072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41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F879465-0086-0E85-B6B6-ADB9CDBEF5DF}"/>
              </a:ext>
            </a:extLst>
          </p:cNvPr>
          <p:cNvSpPr txBox="1">
            <a:spLocks/>
          </p:cNvSpPr>
          <p:nvPr/>
        </p:nvSpPr>
        <p:spPr>
          <a:xfrm>
            <a:off x="3378467" y="464128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418411B-DCEC-2900-0A7F-50019FC221BE}"/>
              </a:ext>
            </a:extLst>
          </p:cNvPr>
          <p:cNvSpPr txBox="1">
            <a:spLocks/>
          </p:cNvSpPr>
          <p:nvPr/>
        </p:nvSpPr>
        <p:spPr>
          <a:xfrm>
            <a:off x="3378467" y="556316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F3545-2E1C-181B-E49C-AC50B6E96970}"/>
              </a:ext>
            </a:extLst>
          </p:cNvPr>
          <p:cNvSpPr txBox="1">
            <a:spLocks/>
          </p:cNvSpPr>
          <p:nvPr/>
        </p:nvSpPr>
        <p:spPr>
          <a:xfrm>
            <a:off x="4787647" y="1900072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(plastic or reconstructive operation on pharynx)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D886C4C-78F6-517D-5C27-80D9A4C06D3B}"/>
              </a:ext>
            </a:extLst>
          </p:cNvPr>
          <p:cNvSpPr txBox="1">
            <a:spLocks/>
          </p:cNvSpPr>
          <p:nvPr/>
        </p:nvSpPr>
        <p:spPr>
          <a:xfrm>
            <a:off x="4787647" y="464128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42210</a:t>
            </a: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with bone graft to alveolar ridge (includes obtaining graft)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0230292-1424-53C9-9A40-6010A857E0F0}"/>
              </a:ext>
            </a:extLst>
          </p:cNvPr>
          <p:cNvSpPr txBox="1">
            <a:spLocks/>
          </p:cNvSpPr>
          <p:nvPr/>
        </p:nvSpPr>
        <p:spPr>
          <a:xfrm>
            <a:off x="4787647" y="556316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42999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Unlisted procedure, pharynx, adenoids, or tonsils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AB55174-A2D9-B228-1B2B-7135181CBBF3}"/>
              </a:ext>
            </a:extLst>
          </p:cNvPr>
          <p:cNvSpPr txBox="1">
            <a:spLocks/>
          </p:cNvSpPr>
          <p:nvPr/>
        </p:nvSpPr>
        <p:spPr>
          <a:xfrm>
            <a:off x="2923823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CATEGORY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4540209-FC48-A163-0518-20D2A6C1B6EC}"/>
              </a:ext>
            </a:extLst>
          </p:cNvPr>
          <p:cNvSpPr txBox="1">
            <a:spLocks/>
          </p:cNvSpPr>
          <p:nvPr/>
        </p:nvSpPr>
        <p:spPr>
          <a:xfrm>
            <a:off x="6882566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CPT® Code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0E2FEAE-1F4B-0228-8ABA-9B1FFF6D2446}"/>
              </a:ext>
            </a:extLst>
          </p:cNvPr>
          <p:cNvSpPr txBox="1">
            <a:spLocks/>
          </p:cNvSpPr>
          <p:nvPr/>
        </p:nvSpPr>
        <p:spPr>
          <a:xfrm>
            <a:off x="3378467" y="279753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EA7E40-1361-4DCD-1BB1-87E0239C9A09}"/>
              </a:ext>
            </a:extLst>
          </p:cNvPr>
          <p:cNvSpPr txBox="1">
            <a:spLocks/>
          </p:cNvSpPr>
          <p:nvPr/>
        </p:nvSpPr>
        <p:spPr>
          <a:xfrm>
            <a:off x="3378467" y="371941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75A3CB0-55A1-7F88-41AF-D12169DE019E}"/>
              </a:ext>
            </a:extLst>
          </p:cNvPr>
          <p:cNvSpPr txBox="1">
            <a:spLocks/>
          </p:cNvSpPr>
          <p:nvPr/>
        </p:nvSpPr>
        <p:spPr>
          <a:xfrm>
            <a:off x="4787647" y="279753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42200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soft and/or hard palate only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6E9301E-69DA-CD3E-E1DB-D0A09A5B5498}"/>
              </a:ext>
            </a:extLst>
          </p:cNvPr>
          <p:cNvSpPr txBox="1">
            <a:spLocks/>
          </p:cNvSpPr>
          <p:nvPr/>
        </p:nvSpPr>
        <p:spPr>
          <a:xfrm>
            <a:off x="4787647" y="371941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42205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soft tissue only</a:t>
            </a:r>
          </a:p>
        </p:txBody>
      </p:sp>
    </p:spTree>
    <p:extLst>
      <p:ext uri="{BB962C8B-B14F-4D97-AF65-F5344CB8AC3E}">
        <p14:creationId xmlns:p14="http://schemas.microsoft.com/office/powerpoint/2010/main" val="123774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11CED-A87E-7500-911B-36FE2DBB8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196F3C-D1DF-77E0-F155-C4BCADF440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39019-5C64-6671-AEA5-61EAF51B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052"/>
            <a:ext cx="11157436" cy="1325033"/>
          </a:xfrm>
        </p:spPr>
        <p:txBody>
          <a:bodyPr/>
          <a:lstStyle/>
          <a:p>
            <a:r>
              <a:rPr lang="en-US" dirty="0"/>
              <a:t>Example Mapping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30736-720C-0A0A-BF4D-02C1D733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39" y="1234813"/>
            <a:ext cx="2196884" cy="583175"/>
          </a:xfrm>
        </p:spPr>
        <p:txBody>
          <a:bodyPr vert="horz" lIns="121920" tIns="60960" rIns="121920" bIns="6096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SNOMED CT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5EE5604-2324-7B1C-0F0D-21666448CC3F}"/>
              </a:ext>
            </a:extLst>
          </p:cNvPr>
          <p:cNvSpPr txBox="1">
            <a:spLocks/>
          </p:cNvSpPr>
          <p:nvPr/>
        </p:nvSpPr>
        <p:spPr>
          <a:xfrm>
            <a:off x="196363" y="1892149"/>
            <a:ext cx="3047351" cy="4518276"/>
          </a:xfrm>
          <a:prstGeom prst="rect">
            <a:avLst/>
          </a:prstGeom>
          <a:solidFill>
            <a:srgbClr val="00A8E3"/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for cleft palate (procedure)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249848005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86C34C1-7F97-C862-3A48-414B01301274}"/>
              </a:ext>
            </a:extLst>
          </p:cNvPr>
          <p:cNvSpPr txBox="1">
            <a:spLocks/>
          </p:cNvSpPr>
          <p:nvPr/>
        </p:nvSpPr>
        <p:spPr>
          <a:xfrm>
            <a:off x="3378467" y="1900072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41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2394BD-AFD3-E85F-41C7-5DA8A0C088F4}"/>
              </a:ext>
            </a:extLst>
          </p:cNvPr>
          <p:cNvSpPr txBox="1">
            <a:spLocks/>
          </p:cNvSpPr>
          <p:nvPr/>
        </p:nvSpPr>
        <p:spPr>
          <a:xfrm>
            <a:off x="3378467" y="464128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526C2F4-AEEB-FDE5-41A7-6109B2C704E1}"/>
              </a:ext>
            </a:extLst>
          </p:cNvPr>
          <p:cNvSpPr txBox="1">
            <a:spLocks/>
          </p:cNvSpPr>
          <p:nvPr/>
        </p:nvSpPr>
        <p:spPr>
          <a:xfrm>
            <a:off x="3378467" y="556316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EDC3211-BC88-561B-2AEA-2325269738E3}"/>
              </a:ext>
            </a:extLst>
          </p:cNvPr>
          <p:cNvSpPr txBox="1">
            <a:spLocks/>
          </p:cNvSpPr>
          <p:nvPr/>
        </p:nvSpPr>
        <p:spPr>
          <a:xfrm>
            <a:off x="4787647" y="1900072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(plastic or reconstructive operation on pharynx)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4CEBB7A-B267-DC87-7052-47B40EF63EDE}"/>
              </a:ext>
            </a:extLst>
          </p:cNvPr>
          <p:cNvSpPr txBox="1">
            <a:spLocks/>
          </p:cNvSpPr>
          <p:nvPr/>
        </p:nvSpPr>
        <p:spPr>
          <a:xfrm>
            <a:off x="4787647" y="464128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42210</a:t>
            </a: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with bone graft to alveolar ridge (includes obtaining graft)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D6C1676C-44B4-9251-A93C-981A292BEC02}"/>
              </a:ext>
            </a:extLst>
          </p:cNvPr>
          <p:cNvSpPr txBox="1">
            <a:spLocks/>
          </p:cNvSpPr>
          <p:nvPr/>
        </p:nvSpPr>
        <p:spPr>
          <a:xfrm>
            <a:off x="4787647" y="556316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42999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Unlisted procedure, pharynx, adenoids, or tonsils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77DED87D-90F1-3DDB-136B-3967ED4B12C4}"/>
              </a:ext>
            </a:extLst>
          </p:cNvPr>
          <p:cNvSpPr txBox="1">
            <a:spLocks/>
          </p:cNvSpPr>
          <p:nvPr/>
        </p:nvSpPr>
        <p:spPr>
          <a:xfrm>
            <a:off x="2923823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CATEGORY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3BED2FC-4B6A-7349-56CF-1CBA4473EC5E}"/>
              </a:ext>
            </a:extLst>
          </p:cNvPr>
          <p:cNvSpPr txBox="1">
            <a:spLocks/>
          </p:cNvSpPr>
          <p:nvPr/>
        </p:nvSpPr>
        <p:spPr>
          <a:xfrm>
            <a:off x="6882566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CPT® Code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533FB34-8842-3A9A-2EB4-1770ADB1D1FD}"/>
              </a:ext>
            </a:extLst>
          </p:cNvPr>
          <p:cNvSpPr txBox="1">
            <a:spLocks/>
          </p:cNvSpPr>
          <p:nvPr/>
        </p:nvSpPr>
        <p:spPr>
          <a:xfrm>
            <a:off x="3378467" y="279753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53178B-8269-F4D3-D43A-95B449CE0001}"/>
              </a:ext>
            </a:extLst>
          </p:cNvPr>
          <p:cNvSpPr txBox="1">
            <a:spLocks/>
          </p:cNvSpPr>
          <p:nvPr/>
        </p:nvSpPr>
        <p:spPr>
          <a:xfrm>
            <a:off x="3378467" y="371941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33336C-39DF-7E86-BAF9-05E502C95903}"/>
              </a:ext>
            </a:extLst>
          </p:cNvPr>
          <p:cNvSpPr txBox="1">
            <a:spLocks/>
          </p:cNvSpPr>
          <p:nvPr/>
        </p:nvSpPr>
        <p:spPr>
          <a:xfrm>
            <a:off x="4787647" y="279753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42200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soft and/or hard palate only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C9E58C-C6F1-1868-A73E-4B0ECC260815}"/>
              </a:ext>
            </a:extLst>
          </p:cNvPr>
          <p:cNvSpPr txBox="1">
            <a:spLocks/>
          </p:cNvSpPr>
          <p:nvPr/>
        </p:nvSpPr>
        <p:spPr>
          <a:xfrm>
            <a:off x="4787647" y="371941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42205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soft tissue only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C559F3-4707-A45B-CEF7-3A7E614290FA}"/>
              </a:ext>
            </a:extLst>
          </p:cNvPr>
          <p:cNvSpPr/>
          <p:nvPr/>
        </p:nvSpPr>
        <p:spPr>
          <a:xfrm>
            <a:off x="254516" y="2078051"/>
            <a:ext cx="2936013" cy="1257907"/>
          </a:xfrm>
          <a:prstGeom prst="roundRect">
            <a:avLst/>
          </a:prstGeom>
          <a:solidFill>
            <a:srgbClr val="FAA634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to Many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FF4867-1728-05B2-8938-0DD6BE57E96A}"/>
              </a:ext>
            </a:extLst>
          </p:cNvPr>
          <p:cNvSpPr/>
          <p:nvPr/>
        </p:nvSpPr>
        <p:spPr>
          <a:xfrm>
            <a:off x="254515" y="4989629"/>
            <a:ext cx="2936013" cy="1257907"/>
          </a:xfrm>
          <a:prstGeom prst="roundRect">
            <a:avLst/>
          </a:prstGeom>
          <a:solidFill>
            <a:srgbClr val="FAA634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Nuanced rules if needed</a:t>
            </a:r>
          </a:p>
        </p:txBody>
      </p:sp>
    </p:spTree>
    <p:extLst>
      <p:ext uri="{BB962C8B-B14F-4D97-AF65-F5344CB8AC3E}">
        <p14:creationId xmlns:p14="http://schemas.microsoft.com/office/powerpoint/2010/main" val="73817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08D63-00C5-410E-86F3-92960C5FE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33" b="0" i="0" u="none" strike="noStrike" cap="none">
                <a:solidFill>
                  <a:srgbClr val="452663"/>
                </a:solidFill>
                <a:latin typeface="Arial" charset="0"/>
                <a:ea typeface="Arial" charset="0"/>
                <a:cs typeface="Arial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1C4EC-94B7-4B2E-A282-38DC9DDC1443}" type="slidenum">
              <a:rPr lang="en-US" smtClean="0"/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42CC5F-A917-40B1-AAC6-30314309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6" y="264982"/>
            <a:ext cx="11701184" cy="943333"/>
          </a:xfrm>
        </p:spPr>
        <p:txBody>
          <a:bodyPr>
            <a:normAutofit/>
          </a:bodyPr>
          <a:lstStyle/>
          <a:p>
            <a:r>
              <a:rPr lang="en-US" sz="3200"/>
              <a:t>Mapping by Categories </a:t>
            </a:r>
            <a:r>
              <a:rPr lang="en-US" sz="1600" b="0" i="1">
                <a:solidFill>
                  <a:schemeClr val="bg1">
                    <a:lumMod val="50000"/>
                  </a:schemeClr>
                </a:solidFill>
              </a:rPr>
              <a:t>(Approximate breakdown from 2023)</a:t>
            </a:r>
            <a:endParaRPr lang="en-US" sz="3200" b="0" i="1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E91FE9-1008-42A6-1528-30155F438D2A}"/>
              </a:ext>
            </a:extLst>
          </p:cNvPr>
          <p:cNvGraphicFramePr/>
          <p:nvPr/>
        </p:nvGraphicFramePr>
        <p:xfrm>
          <a:off x="1082579" y="1367419"/>
          <a:ext cx="9760141" cy="4857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791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5D35C-5C89-7BAC-7338-CC6D4B13F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D546F-9044-0731-944D-A4B403F8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2149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11281-863E-68FD-1F7E-4069E51F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7BD3AC-ED04-C7D6-EDEF-DD1511FAE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24C1E-AF96-FD98-18CE-FEF1959C2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2813B2-485F-E38D-692A-158AB1DD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C7592AE-DCC4-13DA-6A72-313DF69BA69E}"/>
              </a:ext>
            </a:extLst>
          </p:cNvPr>
          <p:cNvSpPr txBox="1">
            <a:spLocks/>
          </p:cNvSpPr>
          <p:nvPr/>
        </p:nvSpPr>
        <p:spPr>
          <a:xfrm>
            <a:off x="4919330" y="2495551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The last update took place in January 2023 and maps typically change ~5% per year.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endParaRPr kumimoji="0" lang="en-US" sz="2400" b="1" i="0" u="none" strike="noStrike" kern="14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 is evaluating viability of map scope and rules before the next update</a:t>
            </a: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1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B4311-90D2-44DF-2AC9-4134FF30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FF70-809E-7088-3F6F-1E199D6A4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23CD02-C4B4-43C0-3645-3A0BA738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F8C16E5-1143-4D66-0F6E-18A4D72308B4}"/>
              </a:ext>
            </a:extLst>
          </p:cNvPr>
          <p:cNvSpPr txBox="1">
            <a:spLocks/>
          </p:cNvSpPr>
          <p:nvPr/>
        </p:nvSpPr>
        <p:spPr>
          <a:xfrm>
            <a:off x="4506982" y="2305050"/>
            <a:ext cx="7271362" cy="40889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Currently in </a:t>
            </a:r>
            <a:r>
              <a:rPr kumimoji="0" lang="en-US" sz="2400" b="1" i="0" u="none" strike="noStrike" kern="14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xls</a:t>
            </a: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 and txt files, with a JSON API testing endpoint.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 insight into workflows will drive maps format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Files loaded in a system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 API to update systems or query on demand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FHIR resource to map codes in flight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42CA634-911F-992E-1299-91A0C7CBA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16045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921FD-1EAB-1B96-3CA5-F3B621D44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CRD triggers off clinical orders and appointments</a:t>
            </a:r>
          </a:p>
          <a:p>
            <a:r>
              <a:rPr lang="en-CA" dirty="0"/>
              <a:t>DTR populates using clinical data</a:t>
            </a:r>
          </a:p>
          <a:p>
            <a:pPr>
              <a:spcBef>
                <a:spcPts val="2400"/>
              </a:spcBef>
            </a:pPr>
            <a:r>
              <a:rPr lang="en-CA" dirty="0"/>
              <a:t>Data will often exist with clinical codes, not billing codes</a:t>
            </a:r>
          </a:p>
          <a:p>
            <a:pPr lvl="1"/>
            <a:r>
              <a:rPr lang="en-CA" dirty="0"/>
              <a:t>E.g. SNOMED CT, rather than CPT or ICD10</a:t>
            </a:r>
          </a:p>
          <a:p>
            <a:pPr>
              <a:spcBef>
                <a:spcPts val="2400"/>
              </a:spcBef>
            </a:pPr>
            <a:r>
              <a:rPr lang="en-CA" dirty="0"/>
              <a:t>Payers will need to make coverage decisions based on this clinical data</a:t>
            </a:r>
          </a:p>
          <a:p>
            <a:pPr>
              <a:spcBef>
                <a:spcPts val="2400"/>
              </a:spcBef>
            </a:pPr>
            <a:r>
              <a:rPr lang="en-CA" dirty="0"/>
              <a:t>Payer engines are set up to use billing codes</a:t>
            </a:r>
          </a:p>
          <a:p>
            <a:r>
              <a:rPr lang="en-CA" dirty="0"/>
              <a:t>Mapping will thus be needed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7950A-D490-7D66-E539-CB027E41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96295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30FB-C7FA-A8B4-18C2-F64B65B73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C87D-4041-638A-AF0E-BADA9E5EF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DB95DC-52B3-061E-FF3D-A190C72A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78B21AD-C3E9-DB06-C0F7-DD461CB482A2}"/>
              </a:ext>
            </a:extLst>
          </p:cNvPr>
          <p:cNvSpPr txBox="1">
            <a:spLocks/>
          </p:cNvSpPr>
          <p:nvPr/>
        </p:nvSpPr>
        <p:spPr>
          <a:xfrm>
            <a:off x="4919330" y="2495551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Maps were previously updated annually; the AMA is soliciting input for required frequency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US Edition of SNOMED CT is released twice annually</a:t>
            </a:r>
            <a:endParaRPr kumimoji="0" lang="en-US" sz="2000" b="0" i="0" u="none" strike="noStrike" kern="14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CPT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codes have a main release annually plus quarterly updates (primarily PLA codes)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5C4C48C-1F75-4C79-E08A-2CBA376C7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296997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FA8D2-C0D4-5B2F-6A8C-0F5A5EDA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1FA07-DE05-34A7-34D6-8341C685C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98157-5AA4-220D-8002-310AB14D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B7DE230-2798-324B-CA57-9ED1E154F2F9}"/>
              </a:ext>
            </a:extLst>
          </p:cNvPr>
          <p:cNvSpPr txBox="1">
            <a:spLocks/>
          </p:cNvSpPr>
          <p:nvPr/>
        </p:nvSpPr>
        <p:spPr>
          <a:xfrm>
            <a:off x="4919330" y="1995037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133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Maps are currently not available to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 is working on a testing agreement for the short term and evaluating license agreement terms for future use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256A5B7-4266-71EE-D93B-89995AAF9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271505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A30B7-9791-F149-A4BD-1EFC56C45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16001-1409-5042-948A-EE380D3F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>
            <a:normAutofit/>
          </a:bodyPr>
          <a:lstStyle/>
          <a:p>
            <a:r>
              <a:rPr lang="en-US"/>
              <a:t>Questions?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D74E0A4-0595-E2BA-EA0F-0BD913C5D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Map questions or interest in testing, reach out to </a:t>
            </a:r>
            <a:br>
              <a:rPr lang="en-US"/>
            </a:br>
            <a:r>
              <a:rPr lang="en-US"/>
              <a:t>Denis Casaubon, </a:t>
            </a:r>
            <a:r>
              <a:rPr lang="en-US">
                <a:hlinkClick r:id="rId3"/>
              </a:rPr>
              <a:t>denis.casaubon@ama-assn.org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0872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047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10700-F829-8824-BE1F-6EB7133A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Mapping Strategies</a:t>
            </a:r>
          </a:p>
        </p:txBody>
      </p:sp>
    </p:spTree>
    <p:extLst>
      <p:ext uri="{BB962C8B-B14F-4D97-AF65-F5344CB8AC3E}">
        <p14:creationId xmlns:p14="http://schemas.microsoft.com/office/powerpoint/2010/main" val="4009161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E9352-9BE5-7DE6-3424-6C3F17D2A5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9797" y="1172573"/>
            <a:ext cx="8812020" cy="4980416"/>
          </a:xfrm>
        </p:spPr>
        <p:txBody>
          <a:bodyPr/>
          <a:lstStyle/>
          <a:p>
            <a:r>
              <a:rPr lang="en-CA" dirty="0"/>
              <a:t>Sometimes the EHR knows how something will likely be billed</a:t>
            </a:r>
          </a:p>
          <a:p>
            <a:pPr lvl="1"/>
            <a:r>
              <a:rPr lang="en-CA" dirty="0"/>
              <a:t>i.e. an internal order</a:t>
            </a:r>
          </a:p>
          <a:p>
            <a:r>
              <a:rPr lang="en-CA" dirty="0"/>
              <a:t>CRD allows (but does not require) the CRD client to provide billing code translations</a:t>
            </a:r>
          </a:p>
          <a:p>
            <a:pPr lvl="1"/>
            <a:r>
              <a:rPr lang="en-CA" dirty="0"/>
              <a:t>Change coming soon to allow sending multiple candidate billing codes</a:t>
            </a:r>
          </a:p>
          <a:p>
            <a:r>
              <a:rPr lang="en-CA" dirty="0"/>
              <a:t>Payers can leverage this if available, but cannot require this to be present</a:t>
            </a:r>
          </a:p>
          <a:p>
            <a:pPr lvl="1"/>
            <a:r>
              <a:rPr lang="en-CA" dirty="0"/>
              <a:t>In many cases, the ordering clinician has no clue how it’ll be billed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4E29D-064B-F776-DC93-223C55C2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EHRs can Provide Mappings</a:t>
            </a:r>
          </a:p>
        </p:txBody>
      </p:sp>
    </p:spTree>
    <p:extLst>
      <p:ext uri="{BB962C8B-B14F-4D97-AF65-F5344CB8AC3E}">
        <p14:creationId xmlns:p14="http://schemas.microsoft.com/office/powerpoint/2010/main" val="305172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FF5D0-441C-5186-B3AF-9F328531CE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908" y="1452134"/>
            <a:ext cx="8322788" cy="4980416"/>
          </a:xfrm>
        </p:spPr>
        <p:txBody>
          <a:bodyPr/>
          <a:lstStyle/>
          <a:p>
            <a:r>
              <a:rPr lang="en-CA" dirty="0"/>
              <a:t>The best source of clinical -&gt; billing codes is/will be payers</a:t>
            </a:r>
          </a:p>
          <a:p>
            <a:pPr lvl="1"/>
            <a:r>
              <a:rPr lang="en-CA" dirty="0"/>
              <a:t>Payers know what billing codes are used</a:t>
            </a:r>
          </a:p>
          <a:p>
            <a:pPr lvl="2"/>
            <a:r>
              <a:rPr lang="en-CA" dirty="0"/>
              <a:t>and who uses what</a:t>
            </a:r>
          </a:p>
          <a:p>
            <a:pPr lvl="1"/>
            <a:r>
              <a:rPr lang="en-CA" dirty="0"/>
              <a:t>Payers </a:t>
            </a:r>
            <a:r>
              <a:rPr lang="en-CA" b="1" dirty="0"/>
              <a:t>may</a:t>
            </a:r>
            <a:r>
              <a:rPr lang="en-CA" dirty="0"/>
              <a:t> have access to clinical order codes now</a:t>
            </a:r>
          </a:p>
          <a:p>
            <a:pPr lvl="2"/>
            <a:r>
              <a:rPr lang="en-CA" dirty="0"/>
              <a:t>submitted attachments</a:t>
            </a:r>
          </a:p>
          <a:p>
            <a:pPr lvl="2"/>
            <a:r>
              <a:rPr lang="en-CA" dirty="0"/>
              <a:t>quality metric information</a:t>
            </a:r>
          </a:p>
          <a:p>
            <a:pPr lvl="2"/>
            <a:r>
              <a:rPr lang="en-CA" dirty="0"/>
              <a:t>audit checks</a:t>
            </a:r>
          </a:p>
          <a:p>
            <a:pPr lvl="2"/>
            <a:r>
              <a:rPr lang="en-CA" dirty="0"/>
              <a:t>Etc.</a:t>
            </a:r>
          </a:p>
          <a:p>
            <a:pPr lvl="1"/>
            <a:r>
              <a:rPr lang="en-CA" dirty="0"/>
              <a:t>Going forward, payers </a:t>
            </a:r>
            <a:r>
              <a:rPr lang="en-CA" b="1" dirty="0"/>
              <a:t>will</a:t>
            </a:r>
            <a:r>
              <a:rPr lang="en-CA" dirty="0"/>
              <a:t> have access to clinical order codes from CRD</a:t>
            </a:r>
          </a:p>
          <a:p>
            <a:r>
              <a:rPr lang="en-CA" dirty="0"/>
              <a:t>Payers can learn what clinical order codes typically result in which billing codes</a:t>
            </a:r>
          </a:p>
          <a:p>
            <a:pPr lvl="1"/>
            <a:r>
              <a:rPr lang="en-CA" dirty="0"/>
              <a:t>Possibly with context</a:t>
            </a:r>
          </a:p>
          <a:p>
            <a:pPr lvl="2"/>
            <a:r>
              <a:rPr lang="en-CA" dirty="0"/>
              <a:t>ordering provider, performing facility,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301A03-DD34-8AF8-FB91-D3B9C780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Translating using payer data</a:t>
            </a:r>
          </a:p>
        </p:txBody>
      </p:sp>
    </p:spTree>
    <p:extLst>
      <p:ext uri="{BB962C8B-B14F-4D97-AF65-F5344CB8AC3E}">
        <p14:creationId xmlns:p14="http://schemas.microsoft.com/office/powerpoint/2010/main" val="157297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599792-CC99-721D-609F-9083C64E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Summing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62037-C59F-2671-8C35-477178780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975" y="6489700"/>
            <a:ext cx="5810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71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71812-2008-6476-874E-79B9056A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F422D-E7AE-80D3-5F76-DA4C01E54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0787" y="1452134"/>
            <a:ext cx="8258721" cy="4980416"/>
          </a:xfrm>
        </p:spPr>
        <p:txBody>
          <a:bodyPr/>
          <a:lstStyle/>
          <a:p>
            <a:r>
              <a:rPr lang="en-CA" dirty="0"/>
              <a:t>Code translation will be necessary for both CRD &amp; DTR</a:t>
            </a:r>
          </a:p>
          <a:p>
            <a:r>
              <a:rPr lang="en-CA" dirty="0"/>
              <a:t>Code translation is complex and has challenges</a:t>
            </a:r>
          </a:p>
          <a:p>
            <a:pPr lvl="1"/>
            <a:r>
              <a:rPr lang="en-CA" dirty="0"/>
              <a:t>Work on your strategy early…</a:t>
            </a:r>
          </a:p>
          <a:p>
            <a:r>
              <a:rPr lang="en-CA" dirty="0"/>
              <a:t>There are common tools and structures to share the work</a:t>
            </a:r>
          </a:p>
          <a:p>
            <a:r>
              <a:rPr lang="en-CA" dirty="0"/>
              <a:t>AMA has initial SNOMED to CPT and CPT to CPT capabilities that may be helpful</a:t>
            </a:r>
          </a:p>
          <a:p>
            <a:r>
              <a:rPr lang="en-CA" dirty="0"/>
              <a:t>Over time, payers will have the knowledge to make their mappings better</a:t>
            </a:r>
          </a:p>
          <a:p>
            <a:r>
              <a:rPr lang="en-CA" dirty="0"/>
              <a:t>At some point, administrative systems need operate off clinical terminologies rather than separate terminologies that do not accurately reflect patient care needs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5FB2E7-3EB8-DB4D-3E70-076ABB78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Messages</a:t>
            </a:r>
          </a:p>
        </p:txBody>
      </p:sp>
    </p:spTree>
    <p:extLst>
      <p:ext uri="{BB962C8B-B14F-4D97-AF65-F5344CB8AC3E}">
        <p14:creationId xmlns:p14="http://schemas.microsoft.com/office/powerpoint/2010/main" val="305816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38DD5-52DC-7617-F8B3-8A2E2593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084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085E34-9C0A-566B-7C07-DBEFBA3BA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1214" y="1452134"/>
            <a:ext cx="7872612" cy="4980416"/>
          </a:xfrm>
        </p:spPr>
        <p:txBody>
          <a:bodyPr/>
          <a:lstStyle/>
          <a:p>
            <a:r>
              <a:rPr lang="en-CA" dirty="0"/>
              <a:t>Even if a billing code (e.g. CPT is present), mapping may still be needed</a:t>
            </a:r>
          </a:p>
          <a:p>
            <a:pPr lvl="1"/>
            <a:r>
              <a:rPr lang="en-CA" dirty="0"/>
              <a:t>E.g. an order for a “Head CT” could be billed as “Head CT with Contrast”</a:t>
            </a:r>
          </a:p>
          <a:p>
            <a:r>
              <a:rPr lang="en-CA" dirty="0"/>
              <a:t>Code systems continue to evolve</a:t>
            </a:r>
          </a:p>
          <a:p>
            <a:r>
              <a:rPr lang="en-CA" dirty="0"/>
              <a:t>Mappings need to be based on “how is this likely to be billed”</a:t>
            </a:r>
          </a:p>
          <a:p>
            <a:r>
              <a:rPr lang="en-CA" dirty="0"/>
              <a:t>Many of the code systems involved are ‘large’</a:t>
            </a:r>
          </a:p>
          <a:p>
            <a:pPr lvl="1"/>
            <a:r>
              <a:rPr lang="en-CA" dirty="0"/>
              <a:t>With SNOMED CT post-coordination, near-infinite</a:t>
            </a:r>
          </a:p>
          <a:p>
            <a:r>
              <a:rPr lang="en-CA" dirty="0"/>
              <a:t>Don’t need maps for “all concepts” – only those relevant to the coverage</a:t>
            </a:r>
          </a:p>
          <a:p>
            <a:r>
              <a:rPr lang="en-CA" dirty="0"/>
              <a:t>Sometimes mapping won’t be possible (e.g. text)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02E89-AFB0-C180-AB89-1BD173D6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A95B0-00BB-19EE-A31F-760B39603F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29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110452-2501-154D-82DD-AAF18879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 and supports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93099-5D6C-DD7A-73CB-9B351420AC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975" y="6489700"/>
            <a:ext cx="5810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1CC00-276C-89D4-97E5-F47362D2B2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325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4E19DC-AAE9-23DD-CFCB-0D3734B60D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CA" dirty="0"/>
              <a:t>Standard FHIR resource</a:t>
            </a:r>
          </a:p>
          <a:p>
            <a:pPr lvl="1"/>
            <a:r>
              <a:rPr lang="en-CA" dirty="0"/>
              <a:t>Can be put in a searchable registry</a:t>
            </a:r>
          </a:p>
          <a:p>
            <a:pPr lvl="0"/>
            <a:r>
              <a:rPr lang="en-CA" dirty="0"/>
              <a:t>Allows computable exchange of how one set of codes maps to another set</a:t>
            </a:r>
          </a:p>
          <a:p>
            <a:pPr lvl="0"/>
            <a:r>
              <a:rPr lang="en-CA" dirty="0"/>
              <a:t>Allows capturing the nature of the relationship</a:t>
            </a:r>
          </a:p>
          <a:p>
            <a:pPr lvl="1"/>
            <a:r>
              <a:rPr lang="en-CA" dirty="0"/>
              <a:t>Equivalent, broader than, narrower than, not mappable</a:t>
            </a:r>
          </a:p>
          <a:p>
            <a:pPr lvl="0"/>
            <a:r>
              <a:rPr lang="en-CA" dirty="0"/>
              <a:t>E.g.</a:t>
            </a:r>
          </a:p>
          <a:p>
            <a:pPr lvl="1"/>
            <a:r>
              <a:rPr lang="en-CA" dirty="0"/>
              <a:t>SNOMED CT </a:t>
            </a:r>
            <a:br>
              <a:rPr lang="en-CA" dirty="0"/>
            </a:b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396207002</a:t>
            </a:r>
            <a:r>
              <a:rPr lang="en-CA" dirty="0"/>
              <a:t> (CT brain with contrast) </a:t>
            </a:r>
            <a:br>
              <a:rPr lang="en-CA" dirty="0"/>
            </a:br>
            <a:r>
              <a:rPr lang="en-CA" b="1" dirty="0">
                <a:solidFill>
                  <a:srgbClr val="0070C0"/>
                </a:solidFill>
              </a:rPr>
              <a:t>=</a:t>
            </a:r>
            <a:r>
              <a:rPr lang="en-CA" dirty="0"/>
              <a:t>  CPT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70460</a:t>
            </a:r>
            <a:r>
              <a:rPr lang="en-CA" dirty="0"/>
              <a:t> (Brain CT w/ Contrast)</a:t>
            </a:r>
          </a:p>
          <a:p>
            <a:pPr lvl="1"/>
            <a:r>
              <a:rPr lang="en-CA" dirty="0"/>
              <a:t>SNOMED CT </a:t>
            </a:r>
            <a:br>
              <a:rPr lang="en-CA" dirty="0"/>
            </a:b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446459005</a:t>
            </a:r>
            <a:r>
              <a:rPr lang="en-CA" dirty="0"/>
              <a:t> (CT of brain perfusion using xenon)</a:t>
            </a:r>
            <a:br>
              <a:rPr lang="en-CA" dirty="0"/>
            </a:br>
            <a:r>
              <a:rPr lang="en-CA" b="1" dirty="0">
                <a:solidFill>
                  <a:srgbClr val="0070C0"/>
                </a:solidFill>
              </a:rPr>
              <a:t>&lt;</a:t>
            </a:r>
            <a:r>
              <a:rPr lang="en-CA" dirty="0"/>
              <a:t> CPT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70460</a:t>
            </a:r>
            <a:r>
              <a:rPr lang="en-CA" dirty="0"/>
              <a:t> (Brain CT w/ Contrast)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65DB5A-CF97-8CA6-77CD-6B1C0B16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 err="1"/>
              <a:t>ConceptMap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974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728084-78E7-F7E2-12C8-8202ACE3BA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CA" dirty="0"/>
              <a:t>Can handle navigating post-coordination and specialization hierarchies</a:t>
            </a:r>
          </a:p>
          <a:p>
            <a:pPr lvl="0"/>
            <a:r>
              <a:rPr lang="en-CA" dirty="0"/>
              <a:t>E.g. SNOMED CT</a:t>
            </a:r>
          </a:p>
          <a:p>
            <a:pPr marL="457200" lvl="1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1290563003: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405813007=62413002:272741003= 7771000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</a:t>
            </a:r>
            <a:r>
              <a:rPr lang="en-US" dirty="0"/>
              <a:t>Plain X-ray of forearm, anteroposterior and lateral views : Procedure site – direct = Radius : laterality = left)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generalized to SNOMED CT: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783544001</a:t>
            </a:r>
            <a:r>
              <a:rPr lang="en-US" dirty="0"/>
              <a:t> (Plain X-ray of forearm)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Which can then be mapped to CPT code 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73090</a:t>
            </a:r>
            <a:r>
              <a:rPr lang="en-US" dirty="0"/>
              <a:t> (Diagnostic Radiology (Diagnostic Imaging) Procedures of the Upper Extremities)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90AD5-5576-6FD9-6DE9-48B9E07F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Terminology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D74B7-F231-DCC4-D9E8-7E47779E05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773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06AF37-EAFF-1DFD-E28C-D76492173F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$translate</a:t>
            </a:r>
          </a:p>
          <a:p>
            <a:pPr lvl="1"/>
            <a:r>
              <a:rPr lang="en-CA" dirty="0"/>
              <a:t>Pass in a code and a target code system</a:t>
            </a:r>
          </a:p>
          <a:p>
            <a:pPr lvl="1"/>
            <a:r>
              <a:rPr lang="en-CA" dirty="0"/>
              <a:t>Get back a matching code (or set of codes)</a:t>
            </a:r>
          </a:p>
          <a:p>
            <a:r>
              <a:rPr lang="en-CA" dirty="0"/>
              <a:t>$subsumes</a:t>
            </a:r>
          </a:p>
          <a:p>
            <a:pPr lvl="1"/>
            <a:r>
              <a:rPr lang="en-CA" dirty="0"/>
              <a:t>Checks if one code is a proper specialization of another</a:t>
            </a:r>
          </a:p>
          <a:p>
            <a:r>
              <a:rPr lang="en-CA" dirty="0"/>
              <a:t>$expand</a:t>
            </a:r>
          </a:p>
          <a:p>
            <a:pPr lvl="1"/>
            <a:r>
              <a:rPr lang="en-CA" dirty="0"/>
              <a:t>Allows finding all codes that are specializations </a:t>
            </a:r>
            <a:r>
              <a:rPr lang="en-CA"/>
              <a:t>or generalizations </a:t>
            </a:r>
            <a:r>
              <a:rPr lang="en-CA" dirty="0"/>
              <a:t>of another</a:t>
            </a:r>
          </a:p>
          <a:p>
            <a:pPr lvl="1"/>
            <a:endParaRPr lang="en-CA" dirty="0"/>
          </a:p>
          <a:p>
            <a:r>
              <a:rPr lang="en-CA" dirty="0"/>
              <a:t>There are both commercial and open-source terminology services implementations available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F34E72-52E9-A1FB-8C41-0AB7607F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 services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72051-AD1F-0D41-F273-B605E19ED2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116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61D89-3D42-F4A5-A8BA-BCBAE4C38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https://github.com/HealthIntersections/fhirserver</a:t>
            </a:r>
            <a:endParaRPr lang="en-CA" dirty="0"/>
          </a:p>
          <a:p>
            <a:r>
              <a:rPr lang="en-CA">
                <a:hlinkClick r:id="rId3"/>
              </a:rPr>
              <a:t>https://github.com/IHTSDO/snowstorm</a:t>
            </a:r>
            <a:endParaRPr lang="en-CA"/>
          </a:p>
          <a:p>
            <a:r>
              <a:rPr lang="en-CA">
                <a:hlinkClick r:id="rId4"/>
              </a:rPr>
              <a:t>https</a:t>
            </a:r>
            <a:r>
              <a:rPr lang="en-CA" dirty="0">
                <a:hlinkClick r:id="rId4"/>
              </a:rPr>
              <a:t>://gitlab.com/elga-gmbh/termgit</a:t>
            </a:r>
            <a:endParaRPr lang="en-CA" dirty="0"/>
          </a:p>
          <a:p>
            <a:r>
              <a:rPr lang="en-CA" dirty="0">
                <a:hlinkClick r:id="rId5"/>
              </a:rPr>
              <a:t>https://hapifhir.io/hapi-fhir/docs/server_jpa/terminology.html</a:t>
            </a:r>
            <a:endParaRPr lang="en-CA" dirty="0"/>
          </a:p>
          <a:p>
            <a:r>
              <a:rPr lang="en-CA" dirty="0">
                <a:hlinkClick r:id="rId6"/>
              </a:rPr>
              <a:t>https://ontoserver.csiro.au/site</a:t>
            </a:r>
            <a:endParaRPr lang="en-CA" dirty="0"/>
          </a:p>
          <a:p>
            <a:r>
              <a:rPr lang="en-CA" dirty="0">
                <a:hlinkClick r:id="rId7"/>
              </a:rPr>
              <a:t>https://openconceptlab.org</a:t>
            </a:r>
            <a:endParaRPr lang="en-CA" dirty="0"/>
          </a:p>
          <a:p>
            <a:r>
              <a:rPr lang="en-CA" dirty="0">
                <a:hlinkClick r:id="rId8"/>
              </a:rPr>
              <a:t>https://termx.org</a:t>
            </a:r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0663C-4ECB-3D4B-56CC-F962E1FB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Available Terminology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BB477-A026-8F53-322D-D5870108C9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60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D8376D-5524-FC26-1989-6E2AD88B16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7381" y="1452134"/>
            <a:ext cx="8026445" cy="4980416"/>
          </a:xfrm>
        </p:spPr>
        <p:txBody>
          <a:bodyPr/>
          <a:lstStyle/>
          <a:p>
            <a:r>
              <a:rPr lang="en-CA" dirty="0"/>
              <a:t>Most translations aren’t exact</a:t>
            </a:r>
          </a:p>
          <a:p>
            <a:pPr lvl="1"/>
            <a:r>
              <a:rPr lang="en-CA" dirty="0"/>
              <a:t>There may be some candidate codes that aren’t appropriate</a:t>
            </a:r>
          </a:p>
          <a:p>
            <a:pPr lvl="1"/>
            <a:r>
              <a:rPr lang="en-CA" dirty="0"/>
              <a:t>There may be a </a:t>
            </a:r>
            <a:r>
              <a:rPr lang="en-CA" b="1" dirty="0"/>
              <a:t>lot</a:t>
            </a:r>
            <a:r>
              <a:rPr lang="en-CA" dirty="0"/>
              <a:t> of candidate codes</a:t>
            </a:r>
          </a:p>
          <a:p>
            <a:r>
              <a:rPr lang="en-CA" dirty="0"/>
              <a:t>CRD allows returning different responses and indicating which billing codes a given response applies to</a:t>
            </a:r>
          </a:p>
          <a:p>
            <a:pPr lvl="1"/>
            <a:r>
              <a:rPr lang="en-CA" dirty="0"/>
              <a:t>If there are too many codes, ok to say a more specific code is needed</a:t>
            </a:r>
          </a:p>
          <a:p>
            <a:r>
              <a:rPr lang="en-CA" dirty="0"/>
              <a:t>With DTR, you can choose to populate with the ‘closest’ code, or not populate</a:t>
            </a:r>
          </a:p>
          <a:p>
            <a:pPr lvl="1"/>
            <a:r>
              <a:rPr lang="en-CA" dirty="0"/>
              <a:t>Whichever you feel is safest and most useful to the user filling the form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3F907-74D1-0D2E-7548-F0546E11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Translation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CD117-8B33-99F9-55C2-1C06F915C7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5977662"/>
      </p:ext>
    </p:extLst>
  </p:cSld>
  <p:clrMapOvr>
    <a:masterClrMapping/>
  </p:clrMapOvr>
</p:sld>
</file>

<file path=ppt/theme/theme1.xml><?xml version="1.0" encoding="utf-8"?>
<a:theme xmlns:a="http://schemas.openxmlformats.org/drawingml/2006/main" name="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nci Template.potx" id="{34EECB1E-73B2-471C-AFBD-1668F3DB8884}" vid="{45381E6B-B93A-4F9B-A2D6-F200669F6A57}"/>
    </a:ext>
  </a:extLst>
</a:theme>
</file>

<file path=ppt/theme/theme2.xml><?xml version="1.0" encoding="utf-8"?>
<a:theme xmlns:a="http://schemas.openxmlformats.org/drawingml/2006/main" name="1_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 Vinci Event Presentation Template.potx" id="{AE0F4106-A23F-4698-9F54-64DD89DF35DD}" vid="{4BBDFFCF-3C97-4737-97F2-F098A7A3CD4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5a87e6-8225-499d-8aa7-664ff23f0528">
      <UserInfo>
        <DisplayName>Kathy Moncelsi</DisplayName>
        <AccountId>117</AccountId>
        <AccountType/>
      </UserInfo>
      <UserInfo>
        <DisplayName>Vanessa Candelora</DisplayName>
        <AccountId>7525</AccountId>
        <AccountType/>
      </UserInfo>
      <UserInfo>
        <DisplayName>Phung Matthews</DisplayName>
        <AccountId>7256</AccountId>
        <AccountType/>
      </UserInfo>
      <UserInfo>
        <DisplayName>Jordyn King</DisplayName>
        <AccountId>6166</AccountId>
        <AccountType/>
      </UserInfo>
      <UserInfo>
        <DisplayName>Pooja Babbrah</DisplayName>
        <AccountId>63</AccountId>
        <AccountType/>
      </UserInfo>
      <UserInfo>
        <DisplayName>Frank McKinney</DisplayName>
        <AccountId>6074</AccountId>
        <AccountType/>
      </UserInfo>
      <UserInfo>
        <DisplayName>Amy Johnson</DisplayName>
        <AccountId>281</AccountId>
        <AccountType/>
      </UserInfo>
      <UserInfo>
        <DisplayName>Michael Solomon</DisplayName>
        <AccountId>78</AccountId>
        <AccountType/>
      </UserInfo>
      <UserInfo>
        <DisplayName>Tony Schueth</DisplayName>
        <AccountId>24</AccountId>
        <AccountType/>
      </UserInfo>
    </SharedWithUsers>
    <TaxCatchAll xmlns="cf5a87e6-8225-499d-8aa7-664ff23f0528" xsi:nil="true"/>
    <lcf76f155ced4ddcb4097134ff3c332f xmlns="9f94fe76-4e69-4a06-93ce-361b54a8e54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FC9818E7A2340A2B524F46111FD15" ma:contentTypeVersion="19" ma:contentTypeDescription="Create a new document." ma:contentTypeScope="" ma:versionID="7ef9a8bc46a14bfd553da3a3e6695c4d">
  <xsd:schema xmlns:xsd="http://www.w3.org/2001/XMLSchema" xmlns:xs="http://www.w3.org/2001/XMLSchema" xmlns:p="http://schemas.microsoft.com/office/2006/metadata/properties" xmlns:ns2="9f94fe76-4e69-4a06-93ce-361b54a8e543" xmlns:ns3="cf5a87e6-8225-499d-8aa7-664ff23f0528" targetNamespace="http://schemas.microsoft.com/office/2006/metadata/properties" ma:root="true" ma:fieldsID="580938c8cdc1ed620302479102261575" ns2:_="" ns3:_="">
    <xsd:import namespace="9f94fe76-4e69-4a06-93ce-361b54a8e543"/>
    <xsd:import namespace="cf5a87e6-8225-499d-8aa7-664ff23f05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4fe76-4e69-4a06-93ce-361b54a8e5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a25660-35f9-45a2-94c2-2d1fac8d7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a87e6-8225-499d-8aa7-664ff23f052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197a34-fbdf-410c-a96d-18806817e71c}" ma:internalName="TaxCatchAll" ma:showField="CatchAllData" ma:web="cf5a87e6-8225-499d-8aa7-664ff23f05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541C-51DD-43E3-8C9A-56AC6823A20C}">
  <ds:schemaRefs>
    <ds:schemaRef ds:uri="9f94fe76-4e69-4a06-93ce-361b54a8e543"/>
    <ds:schemaRef ds:uri="cf5a87e6-8225-499d-8aa7-664ff23f05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D6C950-6891-4B9F-8042-EAAA803A1D70}">
  <ds:schemaRefs>
    <ds:schemaRef ds:uri="9f94fe76-4e69-4a06-93ce-361b54a8e543"/>
    <ds:schemaRef ds:uri="cf5a87e6-8225-499d-8aa7-664ff23f05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DaVinci Template 1</Template>
  <TotalTime>33712</TotalTime>
  <Words>1679</Words>
  <Application>Microsoft Office PowerPoint</Application>
  <PresentationFormat>Widescreen</PresentationFormat>
  <Paragraphs>236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Segoe UI</vt:lpstr>
      <vt:lpstr>System Font Regular</vt:lpstr>
      <vt:lpstr>Courier New</vt:lpstr>
      <vt:lpstr>Arial</vt:lpstr>
      <vt:lpstr>Wingdings</vt:lpstr>
      <vt:lpstr>Calibri</vt:lpstr>
      <vt:lpstr>Aptos</vt:lpstr>
      <vt:lpstr>CV Master Rev 02-2024</vt:lpstr>
      <vt:lpstr>1_CV Master Rev 02-2024</vt:lpstr>
      <vt:lpstr>PowerPoint Presentation</vt:lpstr>
      <vt:lpstr>Issue</vt:lpstr>
      <vt:lpstr>Additional Considerations</vt:lpstr>
      <vt:lpstr>Tools and supports</vt:lpstr>
      <vt:lpstr>ConceptMap</vt:lpstr>
      <vt:lpstr>Terminology services</vt:lpstr>
      <vt:lpstr>Terminology services calls</vt:lpstr>
      <vt:lpstr>Available Terminology Services</vt:lpstr>
      <vt:lpstr>Translation challenges</vt:lpstr>
      <vt:lpstr>Status of the  AMA Terminology Mapping</vt:lpstr>
      <vt:lpstr>Maps Overview</vt:lpstr>
      <vt:lpstr>SNOMED CT to CPT® Map Scope</vt:lpstr>
      <vt:lpstr>SNOMED CT to CPT® Map Foundation (2023)</vt:lpstr>
      <vt:lpstr>Example Mapping Results</vt:lpstr>
      <vt:lpstr>Example Mapping Results</vt:lpstr>
      <vt:lpstr>Mapping by Categories (Approximate breakdown from 2023)</vt:lpstr>
      <vt:lpstr>Map Availability</vt:lpstr>
      <vt:lpstr>Map Availability</vt:lpstr>
      <vt:lpstr>Map Availability</vt:lpstr>
      <vt:lpstr>Map Availability</vt:lpstr>
      <vt:lpstr>Map Availability</vt:lpstr>
      <vt:lpstr>Questions? </vt:lpstr>
      <vt:lpstr>PowerPoint Presentation</vt:lpstr>
      <vt:lpstr>Other Mapping Strategies</vt:lpstr>
      <vt:lpstr>EHRs can Provide Mappings</vt:lpstr>
      <vt:lpstr>Translating using payer data</vt:lpstr>
      <vt:lpstr>Summing Up</vt:lpstr>
      <vt:lpstr>Key Messages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Kallem</dc:creator>
  <cp:lastModifiedBy>Lloyd McKenzie</cp:lastModifiedBy>
  <cp:revision>65</cp:revision>
  <dcterms:created xsi:type="dcterms:W3CDTF">2024-03-06T23:02:36Z</dcterms:created>
  <dcterms:modified xsi:type="dcterms:W3CDTF">2025-04-21T15:41:36Z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0x0101002C8FC9818E7A2340A2B524F46111FD15</vt:lpwstr>
  </property>
  <property fmtid="{D5CDD505-2E9C-101B-9397-08002B2CF9AE}" pid="3" name="MediaServiceImageTags">
    <vt:lpwstr/>
  </property>
</Properties>
</file>